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0" r:id="rId6"/>
    <p:sldId id="268" r:id="rId7"/>
    <p:sldId id="266" r:id="rId8"/>
    <p:sldId id="267" r:id="rId9"/>
    <p:sldId id="269" r:id="rId10"/>
    <p:sldId id="270" r:id="rId11"/>
    <p:sldId id="272" r:id="rId12"/>
    <p:sldId id="271" r:id="rId13"/>
    <p:sldId id="273" r:id="rId14"/>
    <p:sldId id="274" r:id="rId15"/>
    <p:sldId id="275" r:id="rId16"/>
    <p:sldId id="280" r:id="rId17"/>
    <p:sldId id="276" r:id="rId18"/>
    <p:sldId id="278" r:id="rId19"/>
    <p:sldId id="279" r:id="rId20"/>
    <p:sldId id="283" r:id="rId21"/>
    <p:sldId id="282" r:id="rId22"/>
    <p:sldId id="285" r:id="rId23"/>
    <p:sldId id="284" r:id="rId24"/>
    <p:sldId id="286" r:id="rId25"/>
    <p:sldId id="287" r:id="rId26"/>
    <p:sldId id="288" r:id="rId27"/>
    <p:sldId id="289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51" autoAdjust="0"/>
    <p:restoredTop sz="94008" autoAdjust="0"/>
  </p:normalViewPr>
  <p:slideViewPr>
    <p:cSldViewPr snapToGrid="0">
      <p:cViewPr varScale="1">
        <p:scale>
          <a:sx n="110" d="100"/>
          <a:sy n="110" d="100"/>
        </p:scale>
        <p:origin x="208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73E00-1CD6-4336-B743-C7565818C7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C2D107A-63F6-4BEE-AEFD-D4CC2CC12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E691B3-200C-4CBE-BC0B-32AC800F1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D1FA-81B2-4082-9C39-165F8BE4D67B}" type="datetimeFigureOut">
              <a:rPr lang="ko-KR" altLang="en-US" smtClean="0"/>
              <a:t>2021. 12. 11.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8627B8-A6B2-499A-815D-3836F8B36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B5295E-7E25-4CD4-A98B-EDFB190F7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9F8AF-69CB-4C45-A038-F5ED0648E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873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1C7145-2EA9-4A1A-8171-945F3B4D9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600CED7-C9FB-4FCE-926C-4D080DD2A1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4F243C-B5A0-40B4-AB44-2F5492F91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D1FA-81B2-4082-9C39-165F8BE4D67B}" type="datetimeFigureOut">
              <a:rPr lang="ko-KR" altLang="en-US" smtClean="0"/>
              <a:t>2021. 12. 11.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07F021-A45F-4FB2-8CD1-FBEADDFBE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B35C2B-45DD-4620-83A5-521A3E53E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9F8AF-69CB-4C45-A038-F5ED0648E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667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B257302-EC08-4F64-920B-882C8F3E4B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5A750E-AB35-4B3E-BD8D-2E043A7C70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DFD18D-5845-490C-A741-D08D5BDB5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D1FA-81B2-4082-9C39-165F8BE4D67B}" type="datetimeFigureOut">
              <a:rPr lang="ko-KR" altLang="en-US" smtClean="0"/>
              <a:t>2021. 12. 11.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037B07-3A6C-44C2-8C0B-746FD3C93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9CF8ED-94E6-4C25-988E-623A557FF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9F8AF-69CB-4C45-A038-F5ED0648E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251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01758C-F172-41EC-A17F-0CD84A076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1CE846-BF2D-4B6D-9535-12AA35C64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1743EE-F085-496C-808E-5A7FD99A4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D1FA-81B2-4082-9C39-165F8BE4D67B}" type="datetimeFigureOut">
              <a:rPr lang="ko-KR" altLang="en-US" smtClean="0"/>
              <a:t>2021. 12. 11.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2874D7-2987-4503-AE6E-3A4DB8A4C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1EF22E-E199-4355-9976-C167B2221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9F8AF-69CB-4C45-A038-F5ED0648E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259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F7B0DC-6E8B-4F14-9427-0A9409F1A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80C045-FF82-4023-B8E3-0B7436BEC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7672FE-272C-46CD-B93E-18C56042A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D1FA-81B2-4082-9C39-165F8BE4D67B}" type="datetimeFigureOut">
              <a:rPr lang="ko-KR" altLang="en-US" smtClean="0"/>
              <a:t>2021. 12. 11.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4BE582-74B0-438A-AF8D-9200FA793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B83EBE-2380-4F6E-9F52-0E018317A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9F8AF-69CB-4C45-A038-F5ED0648E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382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0F9AB1-F2EB-4A7B-8DEF-4FDA98792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D7FED3-F739-4F65-8B8C-9AD2B1569D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0AEC08-2E35-43BE-BB6D-2C8677F679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B54CD4-82E7-45B6-9CE0-D1CC3CA09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D1FA-81B2-4082-9C39-165F8BE4D67B}" type="datetimeFigureOut">
              <a:rPr lang="ko-KR" altLang="en-US" smtClean="0"/>
              <a:t>2021. 12. 11.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A61F4F-A969-4EE2-B6A9-FC7FCC6F3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EC64C7-8464-48E0-AF63-379A33CDB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9F8AF-69CB-4C45-A038-F5ED0648E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073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CDBB30-50ED-4495-AD94-D71C46BE0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56B664-C29E-4C92-B884-98D4670C0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D5A9E8-520E-453F-AA98-7B17572C61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FF7770-AB43-4EFC-BC0E-3B1EB325D8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97D3086-78A2-4079-A29B-63B089D072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047B276-ABFC-4DA5-88E1-BEA6FC1B4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D1FA-81B2-4082-9C39-165F8BE4D67B}" type="datetimeFigureOut">
              <a:rPr lang="ko-KR" altLang="en-US" smtClean="0"/>
              <a:t>2021. 12. 11.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80722C9-73B3-4FDD-A359-1844B13E4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570F909-A37D-4479-831B-FE7FAE64A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9F8AF-69CB-4C45-A038-F5ED0648E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460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F4F90F-F59C-4E4E-B1AF-B9CC84120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82204D-EE31-4960-8DEE-35DE4CB72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D1FA-81B2-4082-9C39-165F8BE4D67B}" type="datetimeFigureOut">
              <a:rPr lang="ko-KR" altLang="en-US" smtClean="0"/>
              <a:t>2021. 12. 11.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DCFC411-14D6-4A87-B261-3DC08291C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7A3B4D-513F-4ED8-B185-2165CC01D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9F8AF-69CB-4C45-A038-F5ED0648E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056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48DBC7C-4C75-47B7-9C1A-37C84C30B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D1FA-81B2-4082-9C39-165F8BE4D67B}" type="datetimeFigureOut">
              <a:rPr lang="ko-KR" altLang="en-US" smtClean="0"/>
              <a:t>2021. 12. 11.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CB879A-5CE1-4AAF-975A-EAB8A08BD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77F43F-4281-42BD-94F1-7F34DD833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9F8AF-69CB-4C45-A038-F5ED0648E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813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4B1E4-0651-4147-8C12-597ECC391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E05930-7B43-4D96-BD88-5DE0BB791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F17A6D2-4553-4F3F-A697-D3DF511FC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F7095A-B78F-4731-BFCD-03E04CEA4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D1FA-81B2-4082-9C39-165F8BE4D67B}" type="datetimeFigureOut">
              <a:rPr lang="ko-KR" altLang="en-US" smtClean="0"/>
              <a:t>2021. 12. 11.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67A489-FBB6-4CFB-AD49-0283B8E6D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427584-351B-4180-893B-8E503B84E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9F8AF-69CB-4C45-A038-F5ED0648E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796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AE4BA7-87F6-46DE-9AD9-9CD87A283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EBE0995-8847-4538-8977-086634919A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ADB639-5117-48B2-994C-3DD2186B6A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CC8EFF-B298-469A-8908-E5A079E5A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D1FA-81B2-4082-9C39-165F8BE4D67B}" type="datetimeFigureOut">
              <a:rPr lang="ko-KR" altLang="en-US" smtClean="0"/>
              <a:t>2021. 12. 11.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119603-970B-49CA-B3CE-03FDDE5A9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768942-E6A2-4BF0-B43A-359249709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9F8AF-69CB-4C45-A038-F5ED0648E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607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C4C86F5-1DA9-4BFC-A51F-CCFAEF3A4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EC4D68-A0AA-464B-9DDF-76C32E2DB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883E7E-81DA-4F11-A6A3-D1F7DDE80C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fld id="{2C2DD1FA-81B2-4082-9C39-165F8BE4D67B}" type="datetimeFigureOut">
              <a:rPr lang="ko-KR" altLang="en-US" smtClean="0"/>
              <a:pPr/>
              <a:t>2021. 12. 11.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888594-326A-4A66-B99D-2618557D8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F0AE69-52BC-4420-849C-1B471A7E2C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fld id="{32C9F8AF-69CB-4C45-A038-F5ED0648E30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6185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D2Coding" panose="020B0609020101020101" pitchFamily="49" charset="-127"/>
          <a:ea typeface="D2Coding" panose="020B0609020101020101" pitchFamily="49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D2Coding" panose="020B0609020101020101" pitchFamily="49" charset="-127"/>
          <a:ea typeface="D2Coding" panose="020B0609020101020101" pitchFamily="49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D2Coding" panose="020B0609020101020101" pitchFamily="49" charset="-127"/>
          <a:ea typeface="D2Coding" panose="020B0609020101020101" pitchFamily="49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D2Coding" panose="020B0609020101020101" pitchFamily="49" charset="-127"/>
          <a:ea typeface="D2Coding" panose="020B0609020101020101" pitchFamily="49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D2Coding" panose="020B0609020101020101" pitchFamily="49" charset="-127"/>
          <a:ea typeface="D2Coding" panose="020B0609020101020101" pitchFamily="49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D2Coding" panose="020B0609020101020101" pitchFamily="49" charset="-127"/>
          <a:ea typeface="D2Coding" panose="020B0609020101020101" pitchFamily="49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chinasisa/221482581302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ongjigo/fingernumber_classifier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1EEE2624-87F7-4015-B792-083507A02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886" y="271303"/>
            <a:ext cx="874422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5576535-7E65-4168-AF51-43B107FA46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0856" y="1134999"/>
            <a:ext cx="10450286" cy="2387600"/>
          </a:xfr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txBody>
          <a:bodyPr/>
          <a:lstStyle/>
          <a:p>
            <a:r>
              <a:rPr lang="en-US" altLang="ko-KR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FingerNumber_Classifier</a:t>
            </a:r>
            <a:r>
              <a:rPr lang="en-US" altLang="ko-KR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이하 </a:t>
            </a:r>
            <a:r>
              <a:rPr lang="en-US" altLang="ko-KR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FNC)</a:t>
            </a:r>
            <a:endParaRPr lang="ko-KR" altLang="en-US" sz="2400" dirty="0">
              <a:latin typeface="D2Coding" panose="020B0609020101020101" pitchFamily="49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04D95C6-92E6-44A5-810D-3FEF463B05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700303"/>
            <a:ext cx="9144000" cy="1655762"/>
          </a:xfr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txBody>
          <a:bodyPr>
            <a:normAutofit/>
          </a:bodyPr>
          <a:lstStyle/>
          <a:p>
            <a:r>
              <a:rPr lang="ko-KR" altLang="en-US" sz="3200" dirty="0" err="1"/>
              <a:t>딥러닝을</a:t>
            </a:r>
            <a:r>
              <a:rPr lang="ko-KR" altLang="en-US" sz="3200" dirty="0"/>
              <a:t> 이용한 손가락 숫자 분류 모델</a:t>
            </a:r>
            <a:endParaRPr lang="en-US" altLang="ko-KR" sz="3200" dirty="0"/>
          </a:p>
          <a:p>
            <a:r>
              <a:rPr lang="ko-KR" altLang="en-US" dirty="0"/>
              <a:t>빅데이터 전공</a:t>
            </a:r>
            <a:r>
              <a:rPr lang="en-US" altLang="ko-KR" dirty="0"/>
              <a:t> 18</a:t>
            </a:r>
            <a:r>
              <a:rPr lang="ko-KR" altLang="en-US" dirty="0"/>
              <a:t>학번 </a:t>
            </a:r>
            <a:r>
              <a:rPr lang="ko-KR" altLang="en-US" dirty="0" err="1"/>
              <a:t>고성지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7D767C-6398-4E3F-8049-996CA063BBF6}"/>
              </a:ext>
            </a:extLst>
          </p:cNvPr>
          <p:cNvSpPr txBox="1"/>
          <p:nvPr/>
        </p:nvSpPr>
        <p:spPr>
          <a:xfrm>
            <a:off x="3515120" y="1675147"/>
            <a:ext cx="5161758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D2Coding" panose="020B0609020101020101" pitchFamily="49" charset="-127"/>
                <a:ea typeface="D2Coding" panose="020B0609020101020101" pitchFamily="49" charset="-127"/>
              </a:rPr>
              <a:t>21</a:t>
            </a:r>
            <a:r>
              <a:rPr lang="ko-KR" altLang="en-US" sz="2800" dirty="0">
                <a:latin typeface="D2Coding" panose="020B0609020101020101" pitchFamily="49" charset="-127"/>
                <a:ea typeface="D2Coding" panose="020B0609020101020101" pitchFamily="49" charset="-127"/>
              </a:rPr>
              <a:t>년도 </a:t>
            </a:r>
            <a:r>
              <a:rPr lang="ko-KR" altLang="en-US" sz="28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머신러닝</a:t>
            </a:r>
            <a:r>
              <a:rPr lang="ko-KR" altLang="en-US" sz="2800" dirty="0">
                <a:latin typeface="D2Coding" panose="020B0609020101020101" pitchFamily="49" charset="-127"/>
                <a:ea typeface="D2Coding" panose="020B0609020101020101" pitchFamily="49" charset="-127"/>
              </a:rPr>
              <a:t> 기말프로젝트</a:t>
            </a:r>
          </a:p>
        </p:txBody>
      </p:sp>
    </p:spTree>
    <p:extLst>
      <p:ext uri="{BB962C8B-B14F-4D97-AF65-F5344CB8AC3E}">
        <p14:creationId xmlns:p14="http://schemas.microsoft.com/office/powerpoint/2010/main" val="3151197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D1DAF5-FBA7-474F-A1AA-84FE4CF23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FNC</a:t>
            </a:r>
            <a:r>
              <a:rPr kumimoji="1" lang="ko-KR" altLang="en-US" dirty="0"/>
              <a:t> 모델 학습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Train_epoch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491F49-A488-C044-8C7C-6EC3F63B7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07" y="1965286"/>
            <a:ext cx="95123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50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D1DAF5-FBA7-474F-A1AA-84FE4CF23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FNC</a:t>
            </a:r>
            <a:r>
              <a:rPr kumimoji="1" lang="ko-KR" altLang="en-US" dirty="0"/>
              <a:t> 모델 학습</a:t>
            </a:r>
            <a:r>
              <a:rPr kumimoji="1" lang="en-US" altLang="ko-KR" dirty="0"/>
              <a:t> – </a:t>
            </a:r>
            <a:r>
              <a:rPr kumimoji="1" lang="en-US" altLang="ko-KR" dirty="0" err="1"/>
              <a:t>Validation_epoch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32EFA8-EF12-EF49-85A2-9FF1BC5F0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42" y="1920249"/>
            <a:ext cx="10212729" cy="457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82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E237A9-9B8F-914E-89A9-53E18D41C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FNC </a:t>
            </a:r>
            <a:r>
              <a:rPr kumimoji="1" lang="ko-KR" altLang="en-US" dirty="0"/>
              <a:t>모델 학습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학습 시작</a:t>
            </a:r>
            <a:endParaRPr kumimoji="1" lang="ko-Kore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983D84A-09F8-2F4A-8598-EA45D86C73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R" dirty="0"/>
                  <a:t>Init learning rate: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1e-3</a:t>
                </a:r>
              </a:p>
              <a:p>
                <a:pPr lvl="1"/>
                <a:r>
                  <a:rPr kumimoji="1" lang="ko-Kore-KR" altLang="en-US" dirty="0"/>
                  <a:t>에포크마다</a:t>
                </a:r>
                <a:r>
                  <a:rPr kumimoji="1" lang="ko-KR" altLang="en-US" dirty="0"/>
                  <a:t> 점점 낮게 만듦 </a:t>
                </a:r>
                <a:r>
                  <a:rPr kumimoji="1" lang="en-US" altLang="ko-KR" dirty="0"/>
                  <a:t>(</a:t>
                </a:r>
                <a:r>
                  <a:rPr kumimoji="1" lang="ko-KR" altLang="en-US" dirty="0"/>
                  <a:t>성능이 향상되었음</a:t>
                </a:r>
                <a:r>
                  <a:rPr kumimoji="1" lang="en-US" altLang="ko-KR" dirty="0"/>
                  <a:t>)</a:t>
                </a:r>
              </a:p>
              <a:p>
                <a:pPr lvl="2"/>
                <a:r>
                  <a:rPr lang="en" altLang="ko-Kore-KR" dirty="0"/>
                  <a:t>learning rate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ore-KR" i="1">
                            <a:latin typeface="Cambria Math" panose="02040503050406030204" pitchFamily="18" charset="0"/>
                          </a:rPr>
                          <m:t>𝑖𝑛𝑖𝑡</m:t>
                        </m:r>
                        <m:r>
                          <a:rPr lang="en-US" altLang="ko-Kore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ore-KR" i="1">
                            <a:latin typeface="Cambria Math" panose="02040503050406030204" pitchFamily="18" charset="0"/>
                          </a:rPr>
                          <m:t>𝐿𝑅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ore-KR" i="1">
                                <a:latin typeface="Cambria Math" panose="02040503050406030204" pitchFamily="18" charset="0"/>
                              </a:rPr>
                              <m:t>𝑒𝑝𝑜𝑐h</m:t>
                            </m:r>
                          </m:e>
                        </m:rad>
                      </m:den>
                    </m:f>
                    <m:r>
                      <a:rPr lang="en-US" altLang="ko-Kore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b="0" dirty="0"/>
              </a:p>
              <a:p>
                <a:pPr lvl="2"/>
                <a:endParaRPr lang="en-US" altLang="ko-KR" b="0" dirty="0"/>
              </a:p>
              <a:p>
                <a:pPr lvl="2"/>
                <a:endParaRPr lang="en-US" altLang="ko-KR" b="0" dirty="0"/>
              </a:p>
              <a:p>
                <a:pPr lvl="1"/>
                <a:r>
                  <a:rPr lang="en-US" altLang="ko-Kore-KR" b="0" dirty="0" err="1"/>
                  <a:t>tqdm</a:t>
                </a:r>
                <a:r>
                  <a:rPr lang="en-US" altLang="ko-Kore-KR" b="0" dirty="0"/>
                  <a:t> </a:t>
                </a:r>
                <a:r>
                  <a:rPr lang="ko-KR" altLang="en-US" b="0" dirty="0"/>
                  <a:t>모듈을 사용하여 학습 진행도 시각화</a:t>
                </a:r>
                <a:endParaRPr lang="en-US" altLang="ko-KR" b="0" dirty="0"/>
              </a:p>
              <a:p>
                <a:pPr lvl="1"/>
                <a:endParaRPr lang="en-US" altLang="ko-KR" b="0" dirty="0"/>
              </a:p>
              <a:p>
                <a:pPr lvl="1"/>
                <a:r>
                  <a:rPr lang="ko-KR" altLang="en-US" dirty="0"/>
                  <a:t>최소 </a:t>
                </a:r>
                <a:r>
                  <a:rPr lang="en-US" altLang="ko-KR" dirty="0" err="1"/>
                  <a:t>val_loss</a:t>
                </a:r>
                <a:r>
                  <a:rPr lang="ko-KR" altLang="en-US" dirty="0"/>
                  <a:t>가 나올 때 그 모델을 저장 </a:t>
                </a:r>
                <a:r>
                  <a:rPr lang="en-US" altLang="ko-KR" dirty="0"/>
                  <a:t>(</a:t>
                </a:r>
                <a:r>
                  <a:rPr lang="en-US" altLang="ko-KR" dirty="0" err="1"/>
                  <a:t>torch.save</a:t>
                </a:r>
                <a:r>
                  <a:rPr lang="en-US" altLang="ko-KR" dirty="0"/>
                  <a:t>(...))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2"/>
                <a:endParaRPr lang="en-US" altLang="ko-Kore-KR" b="0" dirty="0"/>
              </a:p>
              <a:p>
                <a:pPr lvl="1"/>
                <a:endParaRPr lang="en-US" altLang="ko-Kore-KR" b="0" dirty="0"/>
              </a:p>
              <a:p>
                <a:pPr lvl="1"/>
                <a:endParaRPr lang="en" altLang="ko-Kore-KR" dirty="0"/>
              </a:p>
              <a:p>
                <a:pPr lvl="1"/>
                <a:endParaRPr kumimoji="1" lang="ko-Kore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983D84A-09F8-2F4A-8598-EA45D86C73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0CA8B189-096D-7346-BD77-5F6953300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885" y="3213100"/>
            <a:ext cx="63754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965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7819CF-B3E5-344D-A94A-8E97A2294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2C9369-2042-5543-A08E-0C3C4C691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0B3875-767B-B944-8085-3A2DF43EB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77"/>
            <a:ext cx="12192000" cy="670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76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E237A9-9B8F-914E-89A9-53E18D41C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FNC </a:t>
            </a:r>
            <a:r>
              <a:rPr kumimoji="1" lang="ko-KR" altLang="en-US" dirty="0"/>
              <a:t>모델 학습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학습 시작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A13867B-2D3B-9A4A-B316-694C0B0B1F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544"/>
            <a:ext cx="10515600" cy="11033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08EC999-90B0-C540-82CB-7B5A0963C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12080"/>
            <a:ext cx="7772400" cy="297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023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920FB5-3864-334F-B4D0-6CF3DDB52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FNC </a:t>
            </a:r>
            <a:r>
              <a:rPr kumimoji="1" lang="ko-Kore-KR" altLang="en-US" dirty="0"/>
              <a:t>모델</a:t>
            </a:r>
            <a:r>
              <a:rPr kumimoji="1" lang="ko-KR" altLang="en-US" dirty="0"/>
              <a:t> 학습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학습 시작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303152-ED0F-424C-89A5-5D70CB442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1670050"/>
            <a:ext cx="11455400" cy="3517900"/>
          </a:xfrm>
          <a:prstGeom prst="rect">
            <a:avLst/>
          </a:prstGeo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0DE2C0-4F24-2041-BCDA-B009D308D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ore-KR" dirty="0"/>
          </a:p>
          <a:p>
            <a:endParaRPr lang="en-US" altLang="ko-Kore-KR" dirty="0"/>
          </a:p>
          <a:p>
            <a:endParaRPr lang="en-US" altLang="ko-Kore-KR" dirty="0"/>
          </a:p>
          <a:p>
            <a:endParaRPr lang="en-US" altLang="ko-Kore-KR" dirty="0"/>
          </a:p>
          <a:p>
            <a:endParaRPr lang="en-US" altLang="ko-Kore-KR" dirty="0"/>
          </a:p>
          <a:p>
            <a:endParaRPr lang="en-US" altLang="ko-Kore-KR" dirty="0"/>
          </a:p>
          <a:p>
            <a:endParaRPr lang="en-US" altLang="ko-Kore-KR" dirty="0"/>
          </a:p>
          <a:p>
            <a:r>
              <a:rPr lang="en-US" altLang="ko-KR" dirty="0"/>
              <a:t>30</a:t>
            </a:r>
            <a:r>
              <a:rPr lang="ko-KR" altLang="en-US" dirty="0"/>
              <a:t> </a:t>
            </a:r>
            <a:r>
              <a:rPr lang="en-US" altLang="ko-KR" dirty="0"/>
              <a:t>Epoch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51990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5B0449-F81D-494D-8038-B2BB8BD6B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FNC </a:t>
            </a:r>
            <a:r>
              <a:rPr kumimoji="1" lang="ko-Kore-KR" altLang="en-US" dirty="0"/>
              <a:t>모델</a:t>
            </a:r>
            <a:r>
              <a:rPr kumimoji="1" lang="ko-KR" altLang="en-US" dirty="0"/>
              <a:t> 학습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학습 시작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9D7D47-5F95-4742-BA96-EE10A709C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100 Epoch</a:t>
            </a:r>
          </a:p>
          <a:p>
            <a:r>
              <a:rPr kumimoji="1" lang="ko-KR" altLang="en-US" dirty="0"/>
              <a:t>최저 </a:t>
            </a:r>
            <a:r>
              <a:rPr kumimoji="1" lang="en-US" altLang="ko-KR" dirty="0" err="1"/>
              <a:t>val_loss</a:t>
            </a:r>
            <a:r>
              <a:rPr kumimoji="1" lang="en-US" altLang="ko-KR" dirty="0"/>
              <a:t>: 0.17449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4A88B5-8255-1E4A-8C46-FF82A3366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40093"/>
            <a:ext cx="12413641" cy="245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154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2B8682-7FE6-0743-8736-E296073F0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FNC </a:t>
            </a:r>
            <a:r>
              <a:rPr kumimoji="1" lang="ko-Kore-KR" altLang="en-US" dirty="0"/>
              <a:t>모델</a:t>
            </a:r>
            <a:r>
              <a:rPr kumimoji="1" lang="ko-KR" altLang="en-US" dirty="0"/>
              <a:t> 학습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결과 </a:t>
            </a:r>
            <a:r>
              <a:rPr kumimoji="1" lang="en-US" altLang="ko-KR" dirty="0"/>
              <a:t>(30</a:t>
            </a:r>
            <a:r>
              <a:rPr kumimoji="1" lang="ko-KR" altLang="en-US" dirty="0"/>
              <a:t> </a:t>
            </a:r>
            <a:r>
              <a:rPr kumimoji="1" lang="en-US" altLang="ko-KR" dirty="0"/>
              <a:t>epoch)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446F632-2386-F44A-B01C-0246645BA1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96759" y="1454168"/>
            <a:ext cx="3301289" cy="43513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F26661-9DF7-0B41-93D1-CDA661D7A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71" y="1454168"/>
            <a:ext cx="3178215" cy="43541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345FD0-74F9-D44C-95E3-DA0103EA4554}"/>
              </a:ext>
            </a:extLst>
          </p:cNvPr>
          <p:cNvSpPr txBox="1"/>
          <p:nvPr/>
        </p:nvSpPr>
        <p:spPr>
          <a:xfrm>
            <a:off x="4402267" y="1687870"/>
            <a:ext cx="3387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무엇이</a:t>
            </a:r>
            <a:r>
              <a:rPr kumimoji="1" lang="ko-KR" altLang="en-US" dirty="0"/>
              <a:t> 더 좋은 그래프 일까요</a:t>
            </a:r>
            <a:r>
              <a:rPr kumimoji="1" lang="en-US" altLang="ko-KR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91A82B-0660-DC40-A5A6-385C6574AF1A}"/>
              </a:ext>
            </a:extLst>
          </p:cNvPr>
          <p:cNvSpPr txBox="1"/>
          <p:nvPr/>
        </p:nvSpPr>
        <p:spPr>
          <a:xfrm>
            <a:off x="3492086" y="2166068"/>
            <a:ext cx="572304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직감적으로도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오른쪽이</a:t>
            </a:r>
            <a:r>
              <a:rPr kumimoji="1" lang="ko-KR" altLang="en-US" dirty="0"/>
              <a:t> 훨씬 좋은 그래프입니다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en-US" altLang="ko-Kore-KR" dirty="0" err="1"/>
              <a:t>train_set</a:t>
            </a:r>
            <a:r>
              <a:rPr kumimoji="1" lang="ko-KR" altLang="en-US" dirty="0"/>
              <a:t>에 대해서 </a:t>
            </a:r>
            <a:r>
              <a:rPr kumimoji="1" lang="ko-KR" altLang="en-US" dirty="0" err="1"/>
              <a:t>과적합이</a:t>
            </a:r>
            <a:r>
              <a:rPr kumimoji="1" lang="ko-KR" altLang="en-US" dirty="0"/>
              <a:t> 발생 할 경우</a:t>
            </a:r>
            <a:endParaRPr kumimoji="1" lang="en-US" altLang="ko-KR" dirty="0"/>
          </a:p>
          <a:p>
            <a:r>
              <a:rPr kumimoji="1" lang="en-US" altLang="ko-KR" dirty="0" err="1"/>
              <a:t>val_set</a:t>
            </a:r>
            <a:r>
              <a:rPr kumimoji="1" lang="ko-KR" altLang="en-US" dirty="0"/>
              <a:t>에 대한 로스는 줄어들 수가 없습니다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일반화가 안됩니다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 </a:t>
            </a:r>
            <a:r>
              <a:rPr kumimoji="1" lang="en-US" altLang="ko-KR" dirty="0" err="1"/>
              <a:t>train_set</a:t>
            </a:r>
            <a:r>
              <a:rPr kumimoji="1" lang="ko-KR" altLang="en-US" dirty="0"/>
              <a:t>의 난이도를 높여 </a:t>
            </a:r>
            <a:r>
              <a:rPr kumimoji="1" lang="en-US" altLang="ko-KR" dirty="0" err="1"/>
              <a:t>val_loss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줄이는 </a:t>
            </a:r>
            <a:endParaRPr kumimoji="1" lang="en-US" altLang="ko-KR" dirty="0"/>
          </a:p>
          <a:p>
            <a:r>
              <a:rPr kumimoji="1" lang="ko-KR" altLang="en-US" dirty="0"/>
              <a:t>것이 훨씬 좋은 모델입니다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사실 왼쪽의 경우 이미지 변형을 약하게 줬을 때의 </a:t>
            </a:r>
            <a:endParaRPr kumimoji="1" lang="en-US" altLang="ko-KR" dirty="0"/>
          </a:p>
          <a:p>
            <a:r>
              <a:rPr kumimoji="1" lang="ko-KR" altLang="en-US" dirty="0"/>
              <a:t>결과입니다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난이도가 쉬운 만큼 </a:t>
            </a:r>
            <a:r>
              <a:rPr kumimoji="1" lang="ko-KR" altLang="en-US" dirty="0" err="1"/>
              <a:t>과적합이</a:t>
            </a:r>
            <a:r>
              <a:rPr kumimoji="1" lang="ko-KR" altLang="en-US" dirty="0"/>
              <a:t> 발생합니다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308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2B8682-7FE6-0743-8736-E296073F0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FNC </a:t>
            </a:r>
            <a:r>
              <a:rPr kumimoji="1" lang="ko-Kore-KR" altLang="en-US" dirty="0"/>
              <a:t>모델</a:t>
            </a:r>
            <a:r>
              <a:rPr kumimoji="1" lang="ko-KR" altLang="en-US" dirty="0"/>
              <a:t> 학습 </a:t>
            </a:r>
            <a:r>
              <a:rPr kumimoji="1" lang="en-US" altLang="ko-KR" dirty="0"/>
              <a:t>-</a:t>
            </a:r>
            <a:r>
              <a:rPr kumimoji="1" lang="ko-KR" altLang="en-US" dirty="0"/>
              <a:t> 결과</a:t>
            </a:r>
            <a:endParaRPr kumimoji="1" lang="ko-Kore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823547FD-5DFC-744D-B4CB-6F2372480C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5167312"/>
            <a:ext cx="6071886" cy="9092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EB21FE-8529-F644-8E10-7CCF3D290147}"/>
              </a:ext>
            </a:extLst>
          </p:cNvPr>
          <p:cNvSpPr txBox="1"/>
          <p:nvPr/>
        </p:nvSpPr>
        <p:spPr>
          <a:xfrm>
            <a:off x="710879" y="1690688"/>
            <a:ext cx="9113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/>
              <a:t>학습에 전혀 관여하지 않은 </a:t>
            </a:r>
            <a:r>
              <a:rPr kumimoji="1" lang="en-US" altLang="ko-Kore-KR" sz="3200" dirty="0"/>
              <a:t>test</a:t>
            </a:r>
            <a:r>
              <a:rPr kumimoji="1" lang="ko-KR" altLang="en-US" sz="3200" dirty="0"/>
              <a:t>셋으로 최종 평가</a:t>
            </a:r>
            <a:endParaRPr kumimoji="1" lang="ko-Kore-KR" altLang="en-US" sz="3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B7B300B-4ADF-7D4C-9BF7-6BEEB4AEC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75463"/>
            <a:ext cx="6942158" cy="260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382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0B609F-3F43-854E-B422-D61959078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FNC</a:t>
            </a:r>
            <a:r>
              <a:rPr kumimoji="1" lang="ko-KR" altLang="en-US" dirty="0"/>
              <a:t> 모델 결과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새로운 사진을 분류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13E4EE-1A44-2E46-90A0-7B6B42340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정확도를 봤을 때 모델 학습이 잘 </a:t>
            </a:r>
            <a:r>
              <a:rPr kumimoji="1" lang="ko-KR" altLang="en-US" dirty="0" err="1"/>
              <a:t>된것으로</a:t>
            </a:r>
            <a:r>
              <a:rPr kumimoji="1" lang="ko-KR" altLang="en-US" dirty="0"/>
              <a:t> 보임</a:t>
            </a:r>
            <a:endParaRPr kumimoji="1" lang="en-US" altLang="ko-KR" dirty="0"/>
          </a:p>
          <a:p>
            <a:r>
              <a:rPr kumimoji="1" lang="ko-KR" altLang="en-US" dirty="0"/>
              <a:t>새로 찍은 사진에 대해서도 잘 될까</a:t>
            </a:r>
            <a:r>
              <a:rPr kumimoji="1" lang="en-US" altLang="ko-KR" dirty="0"/>
              <a:t>?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3D8329-612F-794A-8BB3-95EECCB93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89647"/>
            <a:ext cx="4127339" cy="33222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A5D231-E924-BD43-97C6-FCCB09F87EB6}"/>
              </a:ext>
            </a:extLst>
          </p:cNvPr>
          <p:cNvSpPr txBox="1"/>
          <p:nvPr/>
        </p:nvSpPr>
        <p:spPr>
          <a:xfrm>
            <a:off x="3633657" y="3958275"/>
            <a:ext cx="5772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dirty="0"/>
              <a:t>No. </a:t>
            </a:r>
            <a:r>
              <a:rPr kumimoji="1" lang="ko-KR" altLang="en-US" sz="2800" dirty="0"/>
              <a:t>일반화가 잘 안된 것으로 보임</a:t>
            </a:r>
            <a:r>
              <a:rPr kumimoji="1" lang="en-US" altLang="ko-KR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306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43AD8-11FC-4992-AE3C-C31B43797BC4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altLang="ko-KR" dirty="0"/>
              <a:t>FNC </a:t>
            </a:r>
            <a:r>
              <a:rPr lang="ko-KR" altLang="en-US" dirty="0"/>
              <a:t>프로젝트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515249-EE29-4B3D-B5FD-FF4377D97A4C}"/>
              </a:ext>
            </a:extLst>
          </p:cNvPr>
          <p:cNvSpPr>
            <a:spLocks noGrp="1"/>
          </p:cNvSpPr>
          <p:nvPr>
            <p:ph idx="1"/>
          </p:nvPr>
        </p:nvSpPr>
        <p:spPr>
          <a:effectLst/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이번 학기</a:t>
            </a:r>
            <a:r>
              <a:rPr lang="en-US" altLang="ko-KR" dirty="0"/>
              <a:t>, AI</a:t>
            </a:r>
            <a:r>
              <a:rPr lang="ko-KR" altLang="en-US" dirty="0"/>
              <a:t>분야의 </a:t>
            </a:r>
            <a:r>
              <a:rPr lang="en-US" altLang="ko-KR" dirty="0"/>
              <a:t>“Hello world!” </a:t>
            </a:r>
            <a:r>
              <a:rPr lang="ko-KR" altLang="en-US" dirty="0"/>
              <a:t>인 </a:t>
            </a:r>
            <a:r>
              <a:rPr lang="en-US" altLang="ko-KR" dirty="0"/>
              <a:t>MNIST</a:t>
            </a:r>
            <a:r>
              <a:rPr lang="ko-KR" altLang="en-US" dirty="0"/>
              <a:t>셋을 처음 공부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4D325F-AADF-4B4C-8523-293D10A02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065" y="2381399"/>
            <a:ext cx="8022851" cy="379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664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040CF-AA19-E24D-959A-BC430500C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FNC</a:t>
            </a:r>
            <a:r>
              <a:rPr kumimoji="1" lang="ko-KR" altLang="en-US" dirty="0"/>
              <a:t> 모델 결과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새로운 사진을 분류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0093F31-473E-A848-AFC1-390E77646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4733" y="1690688"/>
            <a:ext cx="8973864" cy="43513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E7DF8A8-633D-9248-B9F2-B10094568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33" y="1825625"/>
            <a:ext cx="5168900" cy="4076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131674-F918-1A40-9AD9-E3624AC095BA}"/>
              </a:ext>
            </a:extLst>
          </p:cNvPr>
          <p:cNvSpPr txBox="1"/>
          <p:nvPr/>
        </p:nvSpPr>
        <p:spPr>
          <a:xfrm>
            <a:off x="1342663" y="604202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새로운</a:t>
            </a:r>
            <a:r>
              <a:rPr kumimoji="1" lang="ko-KR" altLang="en-US" dirty="0"/>
              <a:t> 사진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E8F5B1-4BF8-3048-A826-7A7228477994}"/>
              </a:ext>
            </a:extLst>
          </p:cNvPr>
          <p:cNvSpPr txBox="1"/>
          <p:nvPr/>
        </p:nvSpPr>
        <p:spPr>
          <a:xfrm>
            <a:off x="6748041" y="6123543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테스트</a:t>
            </a:r>
            <a:r>
              <a:rPr kumimoji="1" lang="ko-KR" altLang="en-US" dirty="0"/>
              <a:t> 셋의 사진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11214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0B609F-3F43-854E-B422-D61959078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FNC</a:t>
            </a:r>
            <a:r>
              <a:rPr kumimoji="1" lang="ko-KR" altLang="en-US" dirty="0"/>
              <a:t> 모델 결과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문제에 대한 고찰</a:t>
            </a:r>
            <a:endParaRPr kumimoji="1" lang="ko-Kore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EF3BD0D8-F760-CC47-A633-5865F7E29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53" y="1505493"/>
            <a:ext cx="11715509" cy="4351338"/>
          </a:xfrm>
        </p:spPr>
        <p:txBody>
          <a:bodyPr/>
          <a:lstStyle/>
          <a:p>
            <a:r>
              <a:rPr lang="en-US" altLang="ko-Kore-KR" dirty="0"/>
              <a:t>1</a:t>
            </a:r>
            <a:r>
              <a:rPr lang="en-US" altLang="ko-KR" dirty="0"/>
              <a:t>.</a:t>
            </a:r>
            <a:r>
              <a:rPr lang="ko-KR" altLang="en-US" dirty="0"/>
              <a:t> 데이터 셋</a:t>
            </a:r>
            <a:endParaRPr lang="en-US" altLang="ko-KR" dirty="0"/>
          </a:p>
          <a:p>
            <a:r>
              <a:rPr lang="en-US" altLang="ko-KR" dirty="0"/>
              <a:t>300</a:t>
            </a:r>
            <a:r>
              <a:rPr lang="ko-KR" altLang="en-US" dirty="0"/>
              <a:t>장의 적은 데이터와 질이 낮은 데이터</a:t>
            </a:r>
            <a:r>
              <a:rPr lang="en-US" altLang="ko-KR" dirty="0"/>
              <a:t>, </a:t>
            </a:r>
            <a:r>
              <a:rPr lang="ko-KR" altLang="en-US" dirty="0"/>
              <a:t>노이즈에 매우 민감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5102C1-D851-FF49-A72D-4CA6DE6EC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59" y="2907507"/>
            <a:ext cx="1917700" cy="19177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7A82623-B5E2-5C47-B323-F39B10BEA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100" y="2907507"/>
            <a:ext cx="1917700" cy="1917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EA7A51-65F8-094C-AF39-092249E0F55D}"/>
              </a:ext>
            </a:extLst>
          </p:cNvPr>
          <p:cNvSpPr txBox="1"/>
          <p:nvPr/>
        </p:nvSpPr>
        <p:spPr>
          <a:xfrm>
            <a:off x="2546430" y="4062714"/>
            <a:ext cx="452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VS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768948-BB03-B249-8546-0C18A75DAF87}"/>
              </a:ext>
            </a:extLst>
          </p:cNvPr>
          <p:cNvSpPr txBox="1"/>
          <p:nvPr/>
        </p:nvSpPr>
        <p:spPr>
          <a:xfrm>
            <a:off x="266253" y="5064283"/>
            <a:ext cx="4991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/>
              <a:t>놀랍게도 왼쪽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2(er)</a:t>
            </a:r>
            <a:r>
              <a:rPr kumimoji="1" lang="en-US" altLang="ko-Kore-KR" sz="2400" dirty="0"/>
              <a:t>,</a:t>
            </a:r>
            <a:r>
              <a:rPr kumimoji="1" lang="ko-KR" altLang="en-US" sz="2400" dirty="0"/>
              <a:t> </a:t>
            </a:r>
            <a:r>
              <a:rPr kumimoji="1" lang="ko-Kore-KR" altLang="en-US" sz="2400" dirty="0"/>
              <a:t>오른쪽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3(san)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D8533F1-F1CB-8E46-9183-DE418A3B9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141" y="2907507"/>
            <a:ext cx="1917700" cy="19177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082E97A-722C-C142-B5D6-4412EECB0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7809" y="2919082"/>
            <a:ext cx="1917700" cy="1917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9D2FEDA-4922-2342-A6F5-D8F417855891}"/>
              </a:ext>
            </a:extLst>
          </p:cNvPr>
          <p:cNvSpPr txBox="1"/>
          <p:nvPr/>
        </p:nvSpPr>
        <p:spPr>
          <a:xfrm>
            <a:off x="8839598" y="4054477"/>
            <a:ext cx="452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VS</a:t>
            </a:r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196928-599C-CB46-826F-70F18F2994B2}"/>
              </a:ext>
            </a:extLst>
          </p:cNvPr>
          <p:cNvSpPr txBox="1"/>
          <p:nvPr/>
        </p:nvSpPr>
        <p:spPr>
          <a:xfrm>
            <a:off x="7150159" y="5064283"/>
            <a:ext cx="3606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 왼쪽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9(</a:t>
            </a:r>
            <a:r>
              <a:rPr kumimoji="1" lang="en-US" altLang="ko-KR" sz="2400" dirty="0" err="1"/>
              <a:t>jiu</a:t>
            </a:r>
            <a:r>
              <a:rPr kumimoji="1" lang="en-US" altLang="ko-KR" sz="2400" dirty="0"/>
              <a:t>)</a:t>
            </a:r>
            <a:r>
              <a:rPr kumimoji="1" lang="en-US" altLang="ko-Kore-KR" sz="2400" dirty="0"/>
              <a:t>,</a:t>
            </a:r>
            <a:r>
              <a:rPr kumimoji="1" lang="ko-KR" altLang="en-US" sz="2400" dirty="0"/>
              <a:t> </a:t>
            </a:r>
            <a:r>
              <a:rPr kumimoji="1" lang="ko-Kore-KR" altLang="en-US" sz="2400" dirty="0"/>
              <a:t>오른쪽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1(</a:t>
            </a:r>
            <a:r>
              <a:rPr kumimoji="1" lang="en-US" altLang="ko-KR" sz="2400" dirty="0" err="1"/>
              <a:t>yi</a:t>
            </a:r>
            <a:r>
              <a:rPr kumimoji="1" lang="en-US" altLang="ko-KR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4130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0B609F-3F43-854E-B422-D61959078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FNC</a:t>
            </a:r>
            <a:r>
              <a:rPr kumimoji="1" lang="ko-KR" altLang="en-US" dirty="0"/>
              <a:t> 모델 결과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문제에 대한 고찰</a:t>
            </a:r>
            <a:endParaRPr kumimoji="1" lang="ko-Kore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EF3BD0D8-F760-CC47-A633-5865F7E29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6748"/>
            <a:ext cx="11715509" cy="4351338"/>
          </a:xfrm>
        </p:spPr>
        <p:txBody>
          <a:bodyPr/>
          <a:lstStyle/>
          <a:p>
            <a:r>
              <a:rPr lang="en-US" altLang="ko-KR" dirty="0"/>
              <a:t>2.</a:t>
            </a:r>
            <a:r>
              <a:rPr lang="ko-KR" altLang="en-US" dirty="0"/>
              <a:t> 학습 모델</a:t>
            </a:r>
            <a:endParaRPr lang="en-US" altLang="ko-KR" dirty="0"/>
          </a:p>
          <a:p>
            <a:r>
              <a:rPr lang="en-US" altLang="ko-KR" dirty="0"/>
              <a:t>VGG16</a:t>
            </a:r>
            <a:r>
              <a:rPr lang="ko-KR" altLang="en-US" dirty="0"/>
              <a:t>모델도 물론 강력하지만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resNet</a:t>
            </a:r>
            <a:r>
              <a:rPr lang="ko-KR" altLang="en-US" dirty="0"/>
              <a:t>과 같이 좋은 모델을 </a:t>
            </a:r>
            <a:br>
              <a:rPr lang="en-US" altLang="ko-KR" dirty="0"/>
            </a:br>
            <a:r>
              <a:rPr lang="ko-KR" altLang="en-US" dirty="0"/>
              <a:t>사용했어야 하는데</a:t>
            </a:r>
            <a:r>
              <a:rPr lang="en-US" altLang="ko-KR" dirty="0"/>
              <a:t>,</a:t>
            </a:r>
            <a:r>
              <a:rPr lang="ko-KR" altLang="en-US" dirty="0"/>
              <a:t> 오류를 해결하지 못해 결국 </a:t>
            </a:r>
            <a:br>
              <a:rPr lang="en-US" altLang="ko-KR" dirty="0"/>
            </a:br>
            <a:r>
              <a:rPr lang="en-US" altLang="ko-KR" dirty="0"/>
              <a:t>vgg16</a:t>
            </a:r>
            <a:r>
              <a:rPr lang="ko-KR" altLang="en-US" dirty="0"/>
              <a:t>을 그대로 사용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안 그래도 데이터가 적기 때문에 하나하나 디테일이 중요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00027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2F1824-B1C2-CD4B-B2DE-FD4E26B04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FNC</a:t>
            </a:r>
            <a:r>
              <a:rPr kumimoji="1" lang="ko-KR" altLang="en-US" dirty="0"/>
              <a:t> 프로젝트 개선해나가야 할 것들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D06DB1-D1EE-2044-8CB0-86868F56F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데이터셋의</a:t>
            </a:r>
            <a:r>
              <a:rPr kumimoji="1" lang="ko-KR" altLang="en-US" dirty="0"/>
              <a:t> 수를 최소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배는 늘려야 일반화가 될 것으로 보임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배경과 손의 모양</a:t>
            </a:r>
            <a:r>
              <a:rPr kumimoji="1" lang="en-US" altLang="ko-KR" dirty="0"/>
              <a:t>,</a:t>
            </a:r>
            <a:r>
              <a:rPr kumimoji="1" lang="ko-KR" altLang="en-US" dirty="0"/>
              <a:t> 크기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손의 색 등을 고려했을 때 </a:t>
            </a:r>
            <a:r>
              <a:rPr kumimoji="1" lang="en-US" altLang="ko-KR" dirty="0"/>
              <a:t>300</a:t>
            </a:r>
            <a:r>
              <a:rPr kumimoji="1" lang="ko-KR" altLang="en-US" dirty="0"/>
              <a:t>장으로는 턱 없이 부족함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데이터셋이</a:t>
            </a:r>
            <a:r>
              <a:rPr kumimoji="1" lang="ko-KR" altLang="en-US" dirty="0"/>
              <a:t> 오른손에 대해서만 준비가 되어있음</a:t>
            </a:r>
            <a:r>
              <a:rPr kumimoji="1" lang="en-US" altLang="ko-KR" dirty="0"/>
              <a:t>.</a:t>
            </a:r>
            <a:r>
              <a:rPr kumimoji="1" lang="ko-KR" altLang="en-US" dirty="0"/>
              <a:t> 왼손도 </a:t>
            </a:r>
            <a:r>
              <a:rPr kumimoji="1" lang="ko-KR" altLang="en-US" dirty="0" err="1"/>
              <a:t>추가해야함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모델을 더욱 좋은 모델로 변경이 필요시</a:t>
            </a:r>
            <a:endParaRPr kumimoji="1" lang="en-US" altLang="ko-KR" dirty="0"/>
          </a:p>
          <a:p>
            <a:r>
              <a:rPr kumimoji="1" lang="en-US" altLang="ko-KR" dirty="0"/>
              <a:t>4.</a:t>
            </a:r>
            <a:r>
              <a:rPr kumimoji="1" lang="ko-KR" altLang="en-US" dirty="0"/>
              <a:t> 본인의 </a:t>
            </a:r>
            <a:r>
              <a:rPr kumimoji="1" lang="ko-KR" altLang="en-US" dirty="0" err="1"/>
              <a:t>머신러닝</a:t>
            </a:r>
            <a:r>
              <a:rPr kumimoji="1" lang="ko-KR" altLang="en-US" dirty="0"/>
              <a:t> 지식을 더욱 키워야 할 것으로 보임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31030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763236-CE21-5D41-ACCF-CEC8B417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31397F-8DB8-8A43-BF1A-CDDA7AD01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9910D8-3FDD-124D-B4F0-2889F49B1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81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F32075-9FB8-0740-BBAF-52A39C2B1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057847-BD6D-4941-BAC8-875AFD5EE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E9BBFE-C1C7-FF40-AA4D-9249AE120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356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2AA3DD-E6C3-094C-92D1-1B2FC378F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FEB864-68A2-7141-9FF7-1845E5441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FADB03-ACAF-B74E-A73F-EB92788C6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1056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A58143-09B7-394A-917A-059980A4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C011AC-F620-5C4C-B47F-CB1E516CC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감사합니다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02437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43AD8-11FC-4992-AE3C-C31B43797BC4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altLang="ko-KR" dirty="0"/>
              <a:t>FNC </a:t>
            </a:r>
            <a:r>
              <a:rPr lang="ko-KR" altLang="en-US" dirty="0"/>
              <a:t>프로젝트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515249-EE29-4B3D-B5FD-FF4377D97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6431"/>
            <a:ext cx="10515600" cy="4840532"/>
          </a:xfrm>
          <a:effectLst/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MNIST</a:t>
            </a:r>
            <a:r>
              <a:rPr lang="ko-KR" altLang="en-US" dirty="0" err="1"/>
              <a:t>를</a:t>
            </a:r>
            <a:r>
              <a:rPr lang="ko-KR" altLang="en-US" dirty="0"/>
              <a:t> 다중 분류하는 것에 아이디어를 얻음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‘</a:t>
            </a:r>
            <a:r>
              <a:rPr lang="ko-KR" altLang="en-US" dirty="0"/>
              <a:t>학창시절</a:t>
            </a:r>
            <a:r>
              <a:rPr lang="en-US" altLang="ko-KR" dirty="0"/>
              <a:t>, </a:t>
            </a:r>
            <a:r>
              <a:rPr lang="ko-KR" altLang="en-US" dirty="0"/>
              <a:t>중국어 시간에 배운 중국 숫자 손가락 표현 </a:t>
            </a:r>
            <a:r>
              <a:rPr lang="en-US" altLang="ko-KR" dirty="0"/>
              <a:t>(1~10)</a:t>
            </a:r>
            <a:r>
              <a:rPr lang="ko-KR" altLang="en-US" dirty="0"/>
              <a:t>을 다중분류 해보면 어떨까</a:t>
            </a:r>
            <a:r>
              <a:rPr lang="en-US" altLang="ko-KR" dirty="0"/>
              <a:t>?’</a:t>
            </a:r>
            <a:endParaRPr lang="ko-KR" altLang="en-US" dirty="0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B3ED4984-6B1A-4601-B4AB-CE540BF69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256" y="2657480"/>
            <a:ext cx="4336240" cy="365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0224CE1-56EC-41B4-BA00-3387B8147E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5270" y="6225531"/>
            <a:ext cx="65" cy="6771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ko-KR" altLang="ko-KR" sz="8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endParaRPr kumimoji="0" lang="ko-KR" altLang="ko-KR" sz="18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EFA7B1-C132-C54A-9425-CB1333DC4AEA}"/>
              </a:ext>
            </a:extLst>
          </p:cNvPr>
          <p:cNvSpPr txBox="1"/>
          <p:nvPr/>
        </p:nvSpPr>
        <p:spPr>
          <a:xfrm>
            <a:off x="7571433" y="5813544"/>
            <a:ext cx="60993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10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D2Coding" panose="020B0609020101020101" pitchFamily="49" charset="-127"/>
                <a:ea typeface="ui-monospace"/>
              </a:rPr>
              <a:t>이미지 출처: 시사중국어사 네이버 공식 블로그</a:t>
            </a:r>
            <a:r>
              <a:rPr kumimoji="0" lang="ko-KR" altLang="ko-KR" sz="110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D2Coding" panose="020B0609020101020101" pitchFamily="49" charset="-127"/>
                <a:ea typeface="-apple-system"/>
              </a:rPr>
              <a:t> </a:t>
            </a:r>
            <a:r>
              <a:rPr kumimoji="0" lang="ko-KR" altLang="ko-KR" sz="110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D2Coding" panose="020B0609020101020101" pitchFamily="49" charset="-127"/>
                <a:ea typeface="-apple-system"/>
                <a:hlinkClick r:id="rId3"/>
              </a:rPr>
              <a:t>https://blog.naver.com/chinasisa/221482581302</a:t>
            </a:r>
            <a:endParaRPr kumimoji="0" lang="ko-KR" altLang="ko-KR" sz="1100" u="none" strike="noStrike" cap="none" normalizeH="0" baseline="0" dirty="0">
              <a:ln>
                <a:noFill/>
              </a:ln>
              <a:solidFill>
                <a:srgbClr val="24292F"/>
              </a:solidFill>
              <a:effectLst/>
              <a:latin typeface="D2Coding" panose="020B0609020101020101" pitchFamily="49" charset="-127"/>
              <a:ea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204011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0479C4-1D8A-4A19-8BB2-8A0DA336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FNC </a:t>
            </a:r>
            <a:r>
              <a:rPr lang="ko-KR" altLang="en-US" dirty="0"/>
              <a:t>개발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DE926F-1BEE-4564-BEC6-9F5195626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언어</a:t>
            </a:r>
            <a:r>
              <a:rPr lang="en-US" altLang="ko-KR" dirty="0"/>
              <a:t>: Python 3 (</a:t>
            </a:r>
            <a:r>
              <a:rPr lang="en-US" altLang="ko-KR" dirty="0" err="1"/>
              <a:t>pytorch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환경</a:t>
            </a:r>
            <a:r>
              <a:rPr lang="en-US" altLang="ko-KR" dirty="0"/>
              <a:t>: PyCharm </a:t>
            </a:r>
            <a:r>
              <a:rPr lang="en-US" altLang="ko-KR" dirty="0">
                <a:sym typeface="Wingdings" panose="05000000000000000000" pitchFamily="2" charset="2"/>
              </a:rPr>
              <a:t> Google </a:t>
            </a:r>
            <a:r>
              <a:rPr lang="en-US" altLang="ko-KR" dirty="0" err="1">
                <a:sym typeface="Wingdings" panose="05000000000000000000" pitchFamily="2" charset="2"/>
              </a:rPr>
              <a:t>Colab</a:t>
            </a:r>
            <a:endParaRPr lang="en-US" altLang="ko-KR" dirty="0"/>
          </a:p>
          <a:p>
            <a:pPr lvl="1"/>
            <a:r>
              <a:rPr lang="ko-KR" altLang="en-US" dirty="0"/>
              <a:t>데이터 셋을 </a:t>
            </a:r>
            <a:r>
              <a:rPr lang="en-US" altLang="ko-KR" dirty="0"/>
              <a:t>Google Drive</a:t>
            </a:r>
            <a:r>
              <a:rPr lang="ko-KR" altLang="en-US" dirty="0"/>
              <a:t>에 마운트 하여 진행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CUDA GPU</a:t>
            </a:r>
            <a:r>
              <a:rPr lang="ko-KR" altLang="en-US" dirty="0"/>
              <a:t>를 </a:t>
            </a:r>
            <a:r>
              <a:rPr lang="en-US" altLang="ko-KR" dirty="0"/>
              <a:t>Mac GPU</a:t>
            </a:r>
            <a:r>
              <a:rPr lang="ko-KR" altLang="en-US" dirty="0"/>
              <a:t>에서 사용할 수 없어 변경 </a:t>
            </a:r>
            <a:r>
              <a:rPr lang="en-US" altLang="ko-KR" dirty="0"/>
              <a:t>(NVIDIA GPU)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기간</a:t>
            </a:r>
            <a:r>
              <a:rPr lang="en-US" altLang="ko-KR" dirty="0"/>
              <a:t>: 2021.11.09 ~ 2021.12.04</a:t>
            </a:r>
          </a:p>
          <a:p>
            <a:endParaRPr lang="en-US" altLang="ko-KR" dirty="0"/>
          </a:p>
          <a:p>
            <a:r>
              <a:rPr lang="ko-KR" altLang="en-US" dirty="0" err="1"/>
              <a:t>깃허브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>
                <a:hlinkClick r:id="rId2"/>
              </a:rPr>
              <a:t>https://github.com/seongjigo/fingernumber_classifier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3016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9FB8D0-874F-4735-8001-923E6F522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FNC </a:t>
            </a:r>
            <a:r>
              <a:rPr lang="ko-KR" altLang="en-US" dirty="0"/>
              <a:t>데이터 셋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14E703-A405-4C7C-B176-41185831C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직접 촬영</a:t>
            </a:r>
            <a:r>
              <a:rPr lang="en-US" altLang="ko-KR" dirty="0"/>
              <a:t>, 1(</a:t>
            </a:r>
            <a:r>
              <a:rPr lang="en-US" altLang="ko-KR" dirty="0" err="1"/>
              <a:t>yi</a:t>
            </a:r>
            <a:r>
              <a:rPr lang="en-US" altLang="ko-KR" dirty="0"/>
              <a:t>) </a:t>
            </a:r>
            <a:r>
              <a:rPr lang="ko-KR" altLang="en-US" dirty="0"/>
              <a:t>부터 </a:t>
            </a:r>
            <a:r>
              <a:rPr lang="en-US" altLang="ko-KR" dirty="0"/>
              <a:t>10(</a:t>
            </a:r>
            <a:r>
              <a:rPr lang="en-US" altLang="ko-KR" dirty="0" err="1"/>
              <a:t>shi</a:t>
            </a:r>
            <a:r>
              <a:rPr lang="en-US" altLang="ko-KR" dirty="0"/>
              <a:t>) </a:t>
            </a:r>
            <a:r>
              <a:rPr lang="ko-KR" altLang="en-US" dirty="0"/>
              <a:t>까지 각각 </a:t>
            </a:r>
            <a:r>
              <a:rPr lang="en-US" altLang="ko-KR" dirty="0"/>
              <a:t>30</a:t>
            </a:r>
            <a:r>
              <a:rPr lang="ko-KR" altLang="en-US" dirty="0"/>
              <a:t>장의 사진을 손의 각도</a:t>
            </a:r>
            <a:r>
              <a:rPr lang="en-US" altLang="ko-KR" dirty="0"/>
              <a:t>, </a:t>
            </a:r>
            <a:r>
              <a:rPr lang="ko-KR" altLang="en-US" dirty="0" err="1"/>
              <a:t>뒷</a:t>
            </a:r>
            <a:r>
              <a:rPr lang="ko-KR" altLang="en-US" dirty="0"/>
              <a:t> 배경을 달리하며 촬영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아이폰으로 촬영 했으며 총 </a:t>
            </a:r>
            <a:r>
              <a:rPr lang="en-US" altLang="ko-KR" dirty="0"/>
              <a:t>300</a:t>
            </a:r>
            <a:r>
              <a:rPr lang="ko-KR" altLang="en-US" dirty="0"/>
              <a:t>장</a:t>
            </a:r>
            <a:r>
              <a:rPr lang="en-US" altLang="ko-KR" dirty="0"/>
              <a:t>, 3024 * 3024, </a:t>
            </a:r>
            <a:r>
              <a:rPr lang="en-US" altLang="ko-KR" dirty="0" err="1"/>
              <a:t>png</a:t>
            </a:r>
            <a:r>
              <a:rPr lang="ko-KR" altLang="en-US" dirty="0" err="1"/>
              <a:t>확장자로</a:t>
            </a:r>
            <a:r>
              <a:rPr lang="ko-KR" altLang="en-US" dirty="0"/>
              <a:t> 변환</a:t>
            </a:r>
            <a:r>
              <a:rPr lang="en-US" altLang="ko-KR" dirty="0"/>
              <a:t>(2.6 GB)</a:t>
            </a:r>
          </a:p>
          <a:p>
            <a:pPr lvl="1"/>
            <a:r>
              <a:rPr lang="ko-KR" altLang="en-US" dirty="0"/>
              <a:t>사진 사이즈가 너무 커서 </a:t>
            </a:r>
            <a:r>
              <a:rPr lang="en-US" altLang="ko-KR" dirty="0"/>
              <a:t>10%</a:t>
            </a:r>
            <a:r>
              <a:rPr lang="ko-KR" altLang="en-US" dirty="0"/>
              <a:t>인 </a:t>
            </a:r>
            <a:r>
              <a:rPr lang="en-US" altLang="ko-KR" dirty="0"/>
              <a:t>302 * 302</a:t>
            </a:r>
            <a:r>
              <a:rPr lang="ko-KR" altLang="en-US" dirty="0"/>
              <a:t>로 재구성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8F6709-ABB5-45D8-9755-CFC5BC361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221" y="3692525"/>
            <a:ext cx="680085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469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2D6C27-E298-8143-BE5E-7ABDAED5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FNC </a:t>
            </a:r>
            <a:r>
              <a:rPr kumimoji="1" lang="ko-KR" altLang="en-US" dirty="0"/>
              <a:t>데이터 셋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csv</a:t>
            </a:r>
            <a:r>
              <a:rPr kumimoji="1" lang="ko-KR" altLang="en-US" dirty="0"/>
              <a:t>변환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D57B308-0532-B742-BBF2-17A937DB0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310" y="2400864"/>
            <a:ext cx="10515600" cy="3378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954C29-A542-FE4D-83D6-471078FD7350}"/>
              </a:ext>
            </a:extLst>
          </p:cNvPr>
          <p:cNvSpPr txBox="1"/>
          <p:nvPr/>
        </p:nvSpPr>
        <p:spPr>
          <a:xfrm>
            <a:off x="650310" y="1690688"/>
            <a:ext cx="78822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200" dirty="0"/>
              <a:t>경로속</a:t>
            </a:r>
            <a:r>
              <a:rPr kumimoji="1" lang="ko-KR" altLang="en-US" sz="3200" dirty="0"/>
              <a:t> 폴더 이름을 이용하여 타겟을 지정</a:t>
            </a:r>
            <a:endParaRPr kumimoji="1" lang="en-US" altLang="ko-KR" sz="3200" dirty="0"/>
          </a:p>
          <a:p>
            <a:endParaRPr kumimoji="1" lang="ko-Kore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90656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9FB8D0-874F-4735-8001-923E6F522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FNC </a:t>
            </a:r>
            <a:r>
              <a:rPr lang="ko-KR" altLang="en-US" dirty="0"/>
              <a:t>데이터 전처리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Split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14E703-A405-4C7C-B176-41185831C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579" y="2306680"/>
            <a:ext cx="10515600" cy="2993989"/>
          </a:xfrm>
        </p:spPr>
        <p:txBody>
          <a:bodyPr>
            <a:normAutofit fontScale="47500" lnSpcReduction="20000"/>
          </a:bodyPr>
          <a:lstStyle/>
          <a:p>
            <a:pPr lvl="1"/>
            <a:endParaRPr lang="en-US" altLang="ko-KR" sz="3600" dirty="0"/>
          </a:p>
          <a:p>
            <a:pPr lvl="1"/>
            <a:endParaRPr lang="en-US" altLang="ko-KR" sz="3600" dirty="0"/>
          </a:p>
          <a:p>
            <a:pPr lvl="1"/>
            <a:endParaRPr lang="en-US" altLang="ko-KR" sz="3600" dirty="0"/>
          </a:p>
          <a:p>
            <a:pPr lvl="1"/>
            <a:r>
              <a:rPr lang="en-US" altLang="ko-KR" sz="3600" dirty="0"/>
              <a:t>data</a:t>
            </a:r>
            <a:r>
              <a:rPr lang="ko-KR" altLang="en-US" sz="3600" dirty="0"/>
              <a:t>셋 </a:t>
            </a:r>
            <a:r>
              <a:rPr lang="en-US" altLang="ko-KR" sz="3600" dirty="0">
                <a:sym typeface="Wingdings" pitchFamily="2" charset="2"/>
              </a:rPr>
              <a:t></a:t>
            </a:r>
            <a:r>
              <a:rPr lang="ko-KR" altLang="en-US" sz="3600" dirty="0">
                <a:sym typeface="Wingdings" pitchFamily="2" charset="2"/>
              </a:rPr>
              <a:t> </a:t>
            </a:r>
            <a:r>
              <a:rPr lang="en-US" altLang="ko-KR" sz="3600" dirty="0"/>
              <a:t>train</a:t>
            </a:r>
            <a:r>
              <a:rPr lang="ko-KR" altLang="en-US" sz="3600" dirty="0"/>
              <a:t>셋</a:t>
            </a:r>
            <a:r>
              <a:rPr lang="en-US" altLang="ko-KR" sz="3600" dirty="0"/>
              <a:t>, test</a:t>
            </a:r>
            <a:r>
              <a:rPr lang="ko-KR" altLang="en-US" sz="3600" dirty="0"/>
              <a:t>셋 </a:t>
            </a:r>
            <a:r>
              <a:rPr lang="en-US" altLang="ko-KR" sz="3600" dirty="0"/>
              <a:t>9:1 split</a:t>
            </a:r>
            <a:r>
              <a:rPr lang="ko-KR" altLang="en-US" sz="3600" dirty="0"/>
              <a:t> </a:t>
            </a:r>
            <a:r>
              <a:rPr lang="en-US" altLang="ko-KR" sz="3600" dirty="0"/>
              <a:t>(270</a:t>
            </a:r>
            <a:r>
              <a:rPr lang="ko-KR" altLang="en-US" sz="3600" dirty="0"/>
              <a:t> </a:t>
            </a:r>
            <a:r>
              <a:rPr lang="en-US" altLang="ko-KR" sz="3600" dirty="0"/>
              <a:t>:</a:t>
            </a:r>
            <a:r>
              <a:rPr lang="ko-KR" altLang="en-US" sz="3600" dirty="0"/>
              <a:t> </a:t>
            </a:r>
            <a:r>
              <a:rPr lang="en-US" altLang="ko-KR" sz="3600" dirty="0"/>
              <a:t>30)</a:t>
            </a:r>
          </a:p>
          <a:p>
            <a:pPr lvl="1"/>
            <a:endParaRPr lang="en-US" altLang="ko-KR" sz="3600" dirty="0"/>
          </a:p>
          <a:p>
            <a:pPr lvl="1"/>
            <a:r>
              <a:rPr lang="en-US" altLang="ko-KR" sz="3600" dirty="0"/>
              <a:t>train</a:t>
            </a:r>
            <a:r>
              <a:rPr lang="ko-KR" altLang="en-US" sz="3600" dirty="0"/>
              <a:t>셋 </a:t>
            </a:r>
            <a:r>
              <a:rPr lang="en-US" altLang="ko-KR" sz="3600" dirty="0">
                <a:sym typeface="Wingdings" pitchFamily="2" charset="2"/>
              </a:rPr>
              <a:t></a:t>
            </a:r>
            <a:r>
              <a:rPr lang="ko-KR" altLang="en-US" sz="3600" dirty="0">
                <a:sym typeface="Wingdings" pitchFamily="2" charset="2"/>
              </a:rPr>
              <a:t> </a:t>
            </a:r>
            <a:r>
              <a:rPr lang="en-US" altLang="ko-KR" sz="3600" dirty="0">
                <a:sym typeface="Wingdings" pitchFamily="2" charset="2"/>
              </a:rPr>
              <a:t>train</a:t>
            </a:r>
            <a:r>
              <a:rPr lang="ko-KR" altLang="en-US" sz="3600" dirty="0">
                <a:sym typeface="Wingdings" pitchFamily="2" charset="2"/>
              </a:rPr>
              <a:t>셋</a:t>
            </a:r>
            <a:r>
              <a:rPr lang="en-US" altLang="ko-KR" sz="3600" dirty="0">
                <a:sym typeface="Wingdings" pitchFamily="2" charset="2"/>
              </a:rPr>
              <a:t>,</a:t>
            </a:r>
            <a:r>
              <a:rPr lang="ko-KR" altLang="en-US" sz="3600" dirty="0">
                <a:sym typeface="Wingdings" pitchFamily="2" charset="2"/>
              </a:rPr>
              <a:t> </a:t>
            </a:r>
            <a:r>
              <a:rPr lang="en-US" altLang="ko-KR" sz="3600" dirty="0" err="1">
                <a:sym typeface="Wingdings" pitchFamily="2" charset="2"/>
              </a:rPr>
              <a:t>val</a:t>
            </a:r>
            <a:r>
              <a:rPr lang="ko-KR" altLang="en-US" sz="3600" dirty="0">
                <a:sym typeface="Wingdings" pitchFamily="2" charset="2"/>
              </a:rPr>
              <a:t>셋 </a:t>
            </a:r>
            <a:r>
              <a:rPr lang="en-US" altLang="ko-KR" sz="3600" dirty="0">
                <a:sym typeface="Wingdings" pitchFamily="2" charset="2"/>
              </a:rPr>
              <a:t>8:2</a:t>
            </a:r>
            <a:r>
              <a:rPr lang="ko-KR" altLang="en-US" sz="3600" dirty="0">
                <a:sym typeface="Wingdings" pitchFamily="2" charset="2"/>
              </a:rPr>
              <a:t> </a:t>
            </a:r>
            <a:r>
              <a:rPr lang="en-US" altLang="ko-KR" sz="3600" dirty="0">
                <a:sym typeface="Wingdings" pitchFamily="2" charset="2"/>
              </a:rPr>
              <a:t>split</a:t>
            </a:r>
            <a:r>
              <a:rPr lang="ko-KR" altLang="en-US" sz="3600" dirty="0">
                <a:sym typeface="Wingdings" pitchFamily="2" charset="2"/>
              </a:rPr>
              <a:t> </a:t>
            </a:r>
            <a:r>
              <a:rPr lang="en-US" altLang="ko-KR" sz="3600" dirty="0">
                <a:sym typeface="Wingdings" pitchFamily="2" charset="2"/>
              </a:rPr>
              <a:t>(216</a:t>
            </a:r>
            <a:r>
              <a:rPr lang="ko-KR" altLang="en-US" sz="3600" dirty="0">
                <a:sym typeface="Wingdings" pitchFamily="2" charset="2"/>
              </a:rPr>
              <a:t> </a:t>
            </a:r>
            <a:r>
              <a:rPr lang="en-US" altLang="ko-KR" sz="3600" dirty="0">
                <a:sym typeface="Wingdings" pitchFamily="2" charset="2"/>
              </a:rPr>
              <a:t>:</a:t>
            </a:r>
            <a:r>
              <a:rPr lang="ko-KR" altLang="en-US" sz="3600" dirty="0">
                <a:sym typeface="Wingdings" pitchFamily="2" charset="2"/>
              </a:rPr>
              <a:t> </a:t>
            </a:r>
            <a:r>
              <a:rPr lang="en-US" altLang="ko-KR" sz="3600" dirty="0">
                <a:sym typeface="Wingdings" pitchFamily="2" charset="2"/>
              </a:rPr>
              <a:t>54)</a:t>
            </a:r>
          </a:p>
          <a:p>
            <a:pPr lvl="1"/>
            <a:endParaRPr lang="en-US" altLang="ko-KR" sz="3600" dirty="0">
              <a:sym typeface="Wingdings" pitchFamily="2" charset="2"/>
            </a:endParaRPr>
          </a:p>
          <a:p>
            <a:pPr lvl="1"/>
            <a:r>
              <a:rPr lang="en-US" altLang="ko-KR" sz="3600" dirty="0" err="1">
                <a:sym typeface="Wingdings" pitchFamily="2" charset="2"/>
              </a:rPr>
              <a:t>train_set</a:t>
            </a:r>
            <a:r>
              <a:rPr lang="en-US" altLang="ko-KR" sz="3600" dirty="0">
                <a:sym typeface="Wingdings" pitchFamily="2" charset="2"/>
              </a:rPr>
              <a:t> : </a:t>
            </a:r>
            <a:r>
              <a:rPr lang="en-US" altLang="ko-KR" sz="3600" dirty="0" err="1">
                <a:sym typeface="Wingdings" pitchFamily="2" charset="2"/>
              </a:rPr>
              <a:t>val_set</a:t>
            </a:r>
            <a:r>
              <a:rPr lang="en-US" altLang="ko-KR" sz="3600" dirty="0">
                <a:sym typeface="Wingdings" pitchFamily="2" charset="2"/>
              </a:rPr>
              <a:t> : </a:t>
            </a:r>
            <a:r>
              <a:rPr lang="en-US" altLang="ko-KR" sz="3600" dirty="0" err="1">
                <a:sym typeface="Wingdings" pitchFamily="2" charset="2"/>
              </a:rPr>
              <a:t>test_set</a:t>
            </a:r>
            <a:r>
              <a:rPr lang="en-US" altLang="ko-KR" sz="3600" dirty="0">
                <a:sym typeface="Wingdings" pitchFamily="2" charset="2"/>
              </a:rPr>
              <a:t> = 216 : 54 : 30</a:t>
            </a:r>
          </a:p>
          <a:p>
            <a:pPr lvl="1"/>
            <a:endParaRPr lang="en-US" altLang="ko-KR" sz="3600" dirty="0">
              <a:sym typeface="Wingdings" pitchFamily="2" charset="2"/>
            </a:endParaRPr>
          </a:p>
          <a:p>
            <a:pPr lvl="1"/>
            <a:r>
              <a:rPr lang="en-US" altLang="ko-KR" sz="3600" dirty="0" err="1">
                <a:sym typeface="Wingdings" pitchFamily="2" charset="2"/>
              </a:rPr>
              <a:t>train_set</a:t>
            </a:r>
            <a:r>
              <a:rPr lang="en-US" altLang="ko-KR" sz="3600" dirty="0">
                <a:sym typeface="Wingdings" pitchFamily="2" charset="2"/>
              </a:rPr>
              <a:t>: </a:t>
            </a:r>
            <a:r>
              <a:rPr lang="ko-KR" altLang="en-US" sz="3600" dirty="0">
                <a:sym typeface="Wingdings" pitchFamily="2" charset="2"/>
              </a:rPr>
              <a:t>모델을 학습하기 위한 </a:t>
            </a:r>
            <a:r>
              <a:rPr lang="en-US" altLang="ko-KR" sz="3600" dirty="0">
                <a:sym typeface="Wingdings" pitchFamily="2" charset="2"/>
              </a:rPr>
              <a:t>dataset, </a:t>
            </a:r>
            <a:r>
              <a:rPr lang="ko-KR" altLang="en-US" sz="3600" dirty="0">
                <a:sym typeface="Wingdings" pitchFamily="2" charset="2"/>
              </a:rPr>
              <a:t>오직 </a:t>
            </a:r>
            <a:r>
              <a:rPr lang="en-US" altLang="ko-KR" sz="3600" dirty="0">
                <a:sym typeface="Wingdings" pitchFamily="2" charset="2"/>
              </a:rPr>
              <a:t>trainset</a:t>
            </a:r>
            <a:r>
              <a:rPr lang="ko-KR" altLang="en-US" sz="3600" dirty="0">
                <a:sym typeface="Wingdings" pitchFamily="2" charset="2"/>
              </a:rPr>
              <a:t>만 학습에 사용</a:t>
            </a:r>
            <a:endParaRPr lang="en-US" altLang="ko-KR" sz="3600" dirty="0">
              <a:sym typeface="Wingdings" pitchFamily="2" charset="2"/>
            </a:endParaRPr>
          </a:p>
          <a:p>
            <a:pPr lvl="1"/>
            <a:r>
              <a:rPr lang="en-US" altLang="ko-KR" sz="3600" dirty="0" err="1">
                <a:sym typeface="Wingdings" pitchFamily="2" charset="2"/>
              </a:rPr>
              <a:t>Validation_set</a:t>
            </a:r>
            <a:r>
              <a:rPr lang="en-US" altLang="ko-KR" sz="3600" dirty="0">
                <a:sym typeface="Wingdings" pitchFamily="2" charset="2"/>
              </a:rPr>
              <a:t>: </a:t>
            </a:r>
            <a:r>
              <a:rPr lang="ko-KR" altLang="en-US" sz="3600" dirty="0">
                <a:sym typeface="Wingdings" pitchFamily="2" charset="2"/>
              </a:rPr>
              <a:t>학습된 모델을 검증하기 위해 사용</a:t>
            </a:r>
            <a:r>
              <a:rPr lang="en-US" altLang="ko-KR" sz="3600" dirty="0">
                <a:sym typeface="Wingdings" pitchFamily="2" charset="2"/>
              </a:rPr>
              <a:t>,</a:t>
            </a:r>
            <a:r>
              <a:rPr lang="ko-KR" altLang="en-US" sz="3600" dirty="0">
                <a:sym typeface="Wingdings" pitchFamily="2" charset="2"/>
              </a:rPr>
              <a:t> 즉 학습을 시키지는 않지만 </a:t>
            </a:r>
            <a:r>
              <a:rPr lang="en-US" altLang="ko-KR" sz="3600" dirty="0">
                <a:sym typeface="Wingdings" pitchFamily="2" charset="2"/>
              </a:rPr>
              <a:t>‘</a:t>
            </a:r>
            <a:r>
              <a:rPr lang="ko-KR" altLang="en-US" sz="3600" dirty="0">
                <a:sym typeface="Wingdings" pitchFamily="2" charset="2"/>
              </a:rPr>
              <a:t>관여</a:t>
            </a:r>
            <a:r>
              <a:rPr lang="en-US" altLang="ko-KR" sz="3600" dirty="0">
                <a:sym typeface="Wingdings" pitchFamily="2" charset="2"/>
              </a:rPr>
              <a:t>’</a:t>
            </a:r>
            <a:r>
              <a:rPr lang="ko-KR" altLang="en-US" sz="3600" dirty="0">
                <a:sym typeface="Wingdings" pitchFamily="2" charset="2"/>
              </a:rPr>
              <a:t>는 함</a:t>
            </a:r>
            <a:r>
              <a:rPr lang="en-US" altLang="ko-KR" sz="3600" dirty="0">
                <a:sym typeface="Wingdings" pitchFamily="2" charset="2"/>
              </a:rPr>
              <a:t>.</a:t>
            </a:r>
          </a:p>
          <a:p>
            <a:pPr lvl="1"/>
            <a:r>
              <a:rPr lang="en-US" altLang="ko-KR" sz="3600" dirty="0" err="1">
                <a:sym typeface="Wingdings" pitchFamily="2" charset="2"/>
              </a:rPr>
              <a:t>test_set</a:t>
            </a:r>
            <a:r>
              <a:rPr lang="en-US" altLang="ko-KR" sz="3600" dirty="0">
                <a:sym typeface="Wingdings" pitchFamily="2" charset="2"/>
              </a:rPr>
              <a:t>: </a:t>
            </a:r>
            <a:r>
              <a:rPr lang="ko-KR" altLang="en-US" sz="3600" dirty="0">
                <a:sym typeface="Wingdings" pitchFamily="2" charset="2"/>
              </a:rPr>
              <a:t>학습에 전혀 관여하지 않고 오직 </a:t>
            </a:r>
            <a:r>
              <a:rPr lang="en-US" altLang="ko-KR" sz="3600" dirty="0">
                <a:sym typeface="Wingdings" pitchFamily="2" charset="2"/>
              </a:rPr>
              <a:t>‘</a:t>
            </a:r>
            <a:r>
              <a:rPr lang="ko-KR" altLang="en-US" sz="3600" dirty="0">
                <a:sym typeface="Wingdings" pitchFamily="2" charset="2"/>
              </a:rPr>
              <a:t>최종 평가</a:t>
            </a:r>
            <a:r>
              <a:rPr lang="en-US" altLang="ko-KR" sz="3600" dirty="0">
                <a:sym typeface="Wingdings" pitchFamily="2" charset="2"/>
              </a:rPr>
              <a:t>’</a:t>
            </a:r>
            <a:r>
              <a:rPr lang="ko-KR" altLang="en-US" sz="3600" dirty="0">
                <a:sym typeface="Wingdings" pitchFamily="2" charset="2"/>
              </a:rPr>
              <a:t>에 사용하기 위함</a:t>
            </a:r>
            <a:endParaRPr lang="en-US" altLang="ko-KR" sz="3600" dirty="0">
              <a:sym typeface="Wingdings" pitchFamily="2" charset="2"/>
            </a:endParaRPr>
          </a:p>
          <a:p>
            <a:pPr lvl="1"/>
            <a:endParaRPr lang="ko-KR" altLang="en-US" sz="3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50A22F-D543-4A42-BD3A-DA44B558B6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06"/>
          <a:stretch/>
        </p:blipFill>
        <p:spPr>
          <a:xfrm>
            <a:off x="1119821" y="1766908"/>
            <a:ext cx="9952358" cy="107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4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9FB8D0-874F-4735-8001-923E6F522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0693" cy="1325563"/>
          </a:xfrm>
        </p:spPr>
        <p:txBody>
          <a:bodyPr/>
          <a:lstStyle/>
          <a:p>
            <a:r>
              <a:rPr lang="en-US" altLang="ko-KR"/>
              <a:t>FNC </a:t>
            </a:r>
            <a:r>
              <a:rPr lang="ko-KR" altLang="en-US"/>
              <a:t>데이터 전처리</a:t>
            </a:r>
            <a:r>
              <a:rPr lang="en-US" altLang="ko-KR"/>
              <a:t> – </a:t>
            </a:r>
            <a:r>
              <a:rPr lang="ko-KR" altLang="en-US"/>
              <a:t>사용자 </a:t>
            </a:r>
            <a:r>
              <a:rPr lang="en-US" altLang="ko-KR"/>
              <a:t>transforms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D3DD5D-8ADB-544E-B55A-EBC1457B2E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668"/>
          <a:stretch/>
        </p:blipFill>
        <p:spPr>
          <a:xfrm>
            <a:off x="288276" y="4215810"/>
            <a:ext cx="11615448" cy="16167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D455F-8091-2A41-A656-B0958DC2337A}"/>
              </a:ext>
            </a:extLst>
          </p:cNvPr>
          <p:cNvSpPr txBox="1"/>
          <p:nvPr/>
        </p:nvSpPr>
        <p:spPr>
          <a:xfrm>
            <a:off x="477779" y="1690688"/>
            <a:ext cx="1126462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200">
                <a:latin typeface="D2Coding" panose="020B0609020101020101" pitchFamily="49" charset="-127"/>
                <a:ea typeface="D2Coding" panose="020B0609020101020101" pitchFamily="49" charset="-127"/>
              </a:rPr>
              <a:t>모델의</a:t>
            </a:r>
            <a:r>
              <a:rPr kumimoji="1" lang="ko-KR" altLang="en-US" sz="3200">
                <a:latin typeface="D2Coding" panose="020B0609020101020101" pitchFamily="49" charset="-127"/>
                <a:ea typeface="D2Coding" panose="020B0609020101020101" pitchFamily="49" charset="-127"/>
              </a:rPr>
              <a:t> 일반화를 위해 학습이미지 변형</a:t>
            </a:r>
            <a:r>
              <a:rPr kumimoji="1" lang="en-US" altLang="ko-KR" sz="320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1" lang="ko-KR" altLang="en-US" sz="320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kumimoji="1" lang="en-US" altLang="ko-KR" sz="32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kumimoji="1" lang="en-US" altLang="ko-KR" sz="3200">
                <a:latin typeface="D2Coding" panose="020B0609020101020101" pitchFamily="49" charset="-127"/>
                <a:ea typeface="D2Coding" panose="020B0609020101020101" pitchFamily="49" charset="-127"/>
                <a:sym typeface="Wingdings" pitchFamily="2" charset="2"/>
              </a:rPr>
              <a:t>	 </a:t>
            </a:r>
            <a:r>
              <a:rPr kumimoji="1" lang="ko-KR" altLang="en-US" sz="3200">
                <a:latin typeface="D2Coding" panose="020B0609020101020101" pitchFamily="49" charset="-127"/>
                <a:ea typeface="D2Coding" panose="020B0609020101020101" pitchFamily="49" charset="-127"/>
              </a:rPr>
              <a:t>학습의 난이도를 어렵게하여 </a:t>
            </a:r>
            <a:r>
              <a:rPr kumimoji="1" lang="en-US" altLang="ko-KR" sz="3200">
                <a:latin typeface="D2Coding" panose="020B0609020101020101" pitchFamily="49" charset="-127"/>
                <a:ea typeface="D2Coding" panose="020B0609020101020101" pitchFamily="49" charset="-127"/>
              </a:rPr>
              <a:t>‘overfit’</a:t>
            </a:r>
            <a:r>
              <a:rPr kumimoji="1" lang="ko-KR" altLang="en-US" sz="3200">
                <a:latin typeface="D2Coding" panose="020B0609020101020101" pitchFamily="49" charset="-127"/>
                <a:ea typeface="D2Coding" panose="020B0609020101020101" pitchFamily="49" charset="-127"/>
              </a:rPr>
              <a:t> 방지</a:t>
            </a:r>
            <a:r>
              <a:rPr kumimoji="1" lang="en-US" altLang="ko-KR" sz="320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endParaRPr kumimoji="1" lang="en-US" altLang="ko-Kore-KR" sz="32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kumimoji="1" lang="ko-KR" altLang="en-US" sz="3200">
                <a:latin typeface="D2Coding" panose="020B0609020101020101" pitchFamily="49" charset="-127"/>
                <a:ea typeface="D2Coding" panose="020B0609020101020101" pitchFamily="49" charset="-127"/>
              </a:rPr>
              <a:t>학습을 위해 텐서타입으로 변형</a:t>
            </a:r>
            <a:r>
              <a:rPr kumimoji="1" lang="en-US" altLang="ko-KR" sz="3200"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kumimoji="1" lang="ko-KR" altLang="en-US" sz="3200">
                <a:latin typeface="D2Coding" panose="020B0609020101020101" pitchFamily="49" charset="-127"/>
                <a:ea typeface="D2Coding" panose="020B0609020101020101" pitchFamily="49" charset="-127"/>
              </a:rPr>
              <a:t> 학습을 위한 정규화 진행</a:t>
            </a:r>
            <a:endParaRPr kumimoji="1" lang="ko-Kore-KR" altLang="en-US" sz="3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5181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10EFA2-12ED-3649-888A-D2C2EC524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FNC</a:t>
            </a:r>
            <a:r>
              <a:rPr kumimoji="1" lang="ko-KR" altLang="en-US" dirty="0"/>
              <a:t> 모델 설정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B783F80-A247-F442-8086-100F81D70F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8276" y="2626167"/>
            <a:ext cx="5493724" cy="39572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04036B-C236-7040-9AEA-D33047393A95}"/>
              </a:ext>
            </a:extLst>
          </p:cNvPr>
          <p:cNvSpPr txBox="1"/>
          <p:nvPr/>
        </p:nvSpPr>
        <p:spPr>
          <a:xfrm>
            <a:off x="375607" y="1690688"/>
            <a:ext cx="63581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torchvision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모듈을 이용하여 모델을 불러옴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VGGNet-16 </a:t>
            </a:r>
            <a:r>
              <a:rPr kumimoji="1" lang="ko-KR" altLang="en-US" dirty="0"/>
              <a:t>사용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2014</a:t>
            </a:r>
            <a:r>
              <a:rPr kumimoji="1" lang="ko-KR" altLang="en-US" dirty="0"/>
              <a:t>년에 개발된 모델로 </a:t>
            </a:r>
            <a:r>
              <a:rPr kumimoji="1" lang="en-US" altLang="ko-KR" dirty="0"/>
              <a:t>16</a:t>
            </a:r>
            <a:r>
              <a:rPr kumimoji="1" lang="ko-KR" altLang="en-US" dirty="0"/>
              <a:t>개의 레이어로</a:t>
            </a:r>
            <a:endParaRPr kumimoji="1" lang="en-US" altLang="ko-KR" dirty="0"/>
          </a:p>
          <a:p>
            <a:r>
              <a:rPr kumimoji="1" lang="ko-KR" altLang="en-US" dirty="0" err="1"/>
              <a:t>구성되어있음</a:t>
            </a:r>
            <a:endParaRPr kumimoji="1" lang="en-US" altLang="ko-KR" dirty="0"/>
          </a:p>
          <a:p>
            <a:endParaRPr kumimoji="1"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AA4269-FCE0-0B4A-B404-17CD08272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87" y="2945619"/>
            <a:ext cx="5284413" cy="309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71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5575</TotalTime>
  <Words>743</Words>
  <Application>Microsoft Macintosh PowerPoint</Application>
  <PresentationFormat>와이드스크린</PresentationFormat>
  <Paragraphs>127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D2Coding</vt:lpstr>
      <vt:lpstr>맑은 고딕</vt:lpstr>
      <vt:lpstr>Arial</vt:lpstr>
      <vt:lpstr>Cambria Math</vt:lpstr>
      <vt:lpstr>Office 테마</vt:lpstr>
      <vt:lpstr>FingerNumber_Classifier(이하 FNC)</vt:lpstr>
      <vt:lpstr>FNC 프로젝트 개요</vt:lpstr>
      <vt:lpstr>FNC 프로젝트 개요</vt:lpstr>
      <vt:lpstr>FNC 개발</vt:lpstr>
      <vt:lpstr>FNC 데이터 셋</vt:lpstr>
      <vt:lpstr>FNC 데이터 셋 – csv변환</vt:lpstr>
      <vt:lpstr>FNC 데이터 전처리 - Split</vt:lpstr>
      <vt:lpstr>FNC 데이터 전처리 – 사용자 transforms</vt:lpstr>
      <vt:lpstr>FNC 모델 설정</vt:lpstr>
      <vt:lpstr>FNC 모델 학습 – Train_epoch</vt:lpstr>
      <vt:lpstr>FNC 모델 학습 – Validation_epoch</vt:lpstr>
      <vt:lpstr>FNC 모델 학습 – 학습 시작</vt:lpstr>
      <vt:lpstr>PowerPoint 프레젠테이션</vt:lpstr>
      <vt:lpstr>FNC 모델 학습 – 학습 시작</vt:lpstr>
      <vt:lpstr>FNC 모델 학습 – 학습 시작</vt:lpstr>
      <vt:lpstr>FNC 모델 학습 – 학습 시작</vt:lpstr>
      <vt:lpstr>FNC 모델 학습 – 결과 (30 epoch)</vt:lpstr>
      <vt:lpstr>FNC 모델 학습 - 결과</vt:lpstr>
      <vt:lpstr>FNC 모델 결과 – 새로운 사진을 분류</vt:lpstr>
      <vt:lpstr>FNC 모델 결과 – 새로운 사진을 분류</vt:lpstr>
      <vt:lpstr>FNC 모델 결과 – 문제에 대한 고찰</vt:lpstr>
      <vt:lpstr>FNC 모델 결과 – 문제에 대한 고찰</vt:lpstr>
      <vt:lpstr>FNC 프로젝트 개선해나가야 할 것들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FingerNumber_Classifier</dc:title>
  <dc:creator>고 성식</dc:creator>
  <cp:lastModifiedBy>고성지</cp:lastModifiedBy>
  <cp:revision>20</cp:revision>
  <dcterms:created xsi:type="dcterms:W3CDTF">2021-12-04T05:30:48Z</dcterms:created>
  <dcterms:modified xsi:type="dcterms:W3CDTF">2021-12-12T08:18:08Z</dcterms:modified>
</cp:coreProperties>
</file>